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678" r:id="rId5"/>
    <p:sldId id="684" r:id="rId6"/>
    <p:sldId id="685" r:id="rId7"/>
    <p:sldId id="696" r:id="rId8"/>
    <p:sldId id="709" r:id="rId9"/>
    <p:sldId id="710" r:id="rId10"/>
    <p:sldId id="711" r:id="rId11"/>
    <p:sldId id="712" r:id="rId12"/>
    <p:sldId id="713" r:id="rId13"/>
    <p:sldId id="714" r:id="rId14"/>
    <p:sldId id="715" r:id="rId15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976"/>
    <a:srgbClr val="D7D7D7"/>
    <a:srgbClr val="F89C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A7C8BB-7B8C-4726-B76A-F6C764EA4CBA}" v="1" dt="2025-06-17T22:49:46.9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y Pham" userId="4a9c9c89-844c-4ef1-8d81-cf532e58a62e" providerId="ADAL" clId="{91A7C8BB-7B8C-4726-B76A-F6C764EA4CBA}"/>
    <pc:docChg chg="undo redo custSel modSld">
      <pc:chgData name="Kathy Pham" userId="4a9c9c89-844c-4ef1-8d81-cf532e58a62e" providerId="ADAL" clId="{91A7C8BB-7B8C-4726-B76A-F6C764EA4CBA}" dt="2025-06-17T22:39:17.778" v="78" actId="14100"/>
      <pc:docMkLst>
        <pc:docMk/>
      </pc:docMkLst>
      <pc:sldChg chg="modSp mod">
        <pc:chgData name="Kathy Pham" userId="4a9c9c89-844c-4ef1-8d81-cf532e58a62e" providerId="ADAL" clId="{91A7C8BB-7B8C-4726-B76A-F6C764EA4CBA}" dt="2025-06-17T22:36:52.271" v="77" actId="20577"/>
        <pc:sldMkLst>
          <pc:docMk/>
          <pc:sldMk cId="863111720" sldId="678"/>
        </pc:sldMkLst>
        <pc:spChg chg="mod">
          <ac:chgData name="Kathy Pham" userId="4a9c9c89-844c-4ef1-8d81-cf532e58a62e" providerId="ADAL" clId="{91A7C8BB-7B8C-4726-B76A-F6C764EA4CBA}" dt="2025-06-17T22:25:29.866" v="1" actId="20577"/>
          <ac:spMkLst>
            <pc:docMk/>
            <pc:sldMk cId="863111720" sldId="678"/>
            <ac:spMk id="24" creationId="{00000000-0000-0000-0000-000000000000}"/>
          </ac:spMkLst>
        </pc:spChg>
        <pc:spChg chg="mod">
          <ac:chgData name="Kathy Pham" userId="4a9c9c89-844c-4ef1-8d81-cf532e58a62e" providerId="ADAL" clId="{91A7C8BB-7B8C-4726-B76A-F6C764EA4CBA}" dt="2025-06-17T22:36:52.271" v="77" actId="20577"/>
          <ac:spMkLst>
            <pc:docMk/>
            <pc:sldMk cId="863111720" sldId="678"/>
            <ac:spMk id="43010" creationId="{00000000-0000-0000-0000-000000000000}"/>
          </ac:spMkLst>
        </pc:spChg>
      </pc:sldChg>
      <pc:sldChg chg="modSp mod">
        <pc:chgData name="Kathy Pham" userId="4a9c9c89-844c-4ef1-8d81-cf532e58a62e" providerId="ADAL" clId="{91A7C8BB-7B8C-4726-B76A-F6C764EA4CBA}" dt="2025-06-17T22:27:04.343" v="7" actId="2711"/>
        <pc:sldMkLst>
          <pc:docMk/>
          <pc:sldMk cId="767837127" sldId="684"/>
        </pc:sldMkLst>
        <pc:spChg chg="mod">
          <ac:chgData name="Kathy Pham" userId="4a9c9c89-844c-4ef1-8d81-cf532e58a62e" providerId="ADAL" clId="{91A7C8BB-7B8C-4726-B76A-F6C764EA4CBA}" dt="2025-06-17T22:26:20.119" v="2" actId="2711"/>
          <ac:spMkLst>
            <pc:docMk/>
            <pc:sldMk cId="767837127" sldId="684"/>
            <ac:spMk id="6" creationId="{53D6090B-A6A8-7B62-275E-538297D1719D}"/>
          </ac:spMkLst>
        </pc:spChg>
        <pc:spChg chg="mod">
          <ac:chgData name="Kathy Pham" userId="4a9c9c89-844c-4ef1-8d81-cf532e58a62e" providerId="ADAL" clId="{91A7C8BB-7B8C-4726-B76A-F6C764EA4CBA}" dt="2025-06-17T22:27:04.343" v="7" actId="2711"/>
          <ac:spMkLst>
            <pc:docMk/>
            <pc:sldMk cId="767837127" sldId="684"/>
            <ac:spMk id="7" creationId="{E99CA1CF-D811-CF29-E4FE-E4E23954FB34}"/>
          </ac:spMkLst>
        </pc:spChg>
      </pc:sldChg>
      <pc:sldChg chg="modSp mod">
        <pc:chgData name="Kathy Pham" userId="4a9c9c89-844c-4ef1-8d81-cf532e58a62e" providerId="ADAL" clId="{91A7C8BB-7B8C-4726-B76A-F6C764EA4CBA}" dt="2025-06-17T22:29:34.237" v="10" actId="2711"/>
        <pc:sldMkLst>
          <pc:docMk/>
          <pc:sldMk cId="1738494598" sldId="685"/>
        </pc:sldMkLst>
        <pc:spChg chg="mod">
          <ac:chgData name="Kathy Pham" userId="4a9c9c89-844c-4ef1-8d81-cf532e58a62e" providerId="ADAL" clId="{91A7C8BB-7B8C-4726-B76A-F6C764EA4CBA}" dt="2025-06-17T22:29:22.943" v="9" actId="2711"/>
          <ac:spMkLst>
            <pc:docMk/>
            <pc:sldMk cId="1738494598" sldId="685"/>
            <ac:spMk id="6" creationId="{937FBEEE-228F-A9D4-B7B0-C7E0B3D755DE}"/>
          </ac:spMkLst>
        </pc:spChg>
        <pc:spChg chg="mod">
          <ac:chgData name="Kathy Pham" userId="4a9c9c89-844c-4ef1-8d81-cf532e58a62e" providerId="ADAL" clId="{91A7C8BB-7B8C-4726-B76A-F6C764EA4CBA}" dt="2025-06-17T22:29:34.237" v="10" actId="2711"/>
          <ac:spMkLst>
            <pc:docMk/>
            <pc:sldMk cId="1738494598" sldId="685"/>
            <ac:spMk id="17" creationId="{F6994B7E-8FA7-7F14-A8D0-759EAB36130F}"/>
          </ac:spMkLst>
        </pc:spChg>
      </pc:sldChg>
      <pc:sldChg chg="modSp mod">
        <pc:chgData name="Kathy Pham" userId="4a9c9c89-844c-4ef1-8d81-cf532e58a62e" providerId="ADAL" clId="{91A7C8BB-7B8C-4726-B76A-F6C764EA4CBA}" dt="2025-06-17T22:31:30.145" v="42" actId="2711"/>
        <pc:sldMkLst>
          <pc:docMk/>
          <pc:sldMk cId="3223094690" sldId="696"/>
        </pc:sldMkLst>
        <pc:spChg chg="mod">
          <ac:chgData name="Kathy Pham" userId="4a9c9c89-844c-4ef1-8d81-cf532e58a62e" providerId="ADAL" clId="{91A7C8BB-7B8C-4726-B76A-F6C764EA4CBA}" dt="2025-06-17T22:31:30.145" v="42" actId="2711"/>
          <ac:spMkLst>
            <pc:docMk/>
            <pc:sldMk cId="3223094690" sldId="696"/>
            <ac:spMk id="10" creationId="{B2CEC7F7-B45C-D0AE-C6FF-EA263EF2F900}"/>
          </ac:spMkLst>
        </pc:spChg>
        <pc:spChg chg="mod">
          <ac:chgData name="Kathy Pham" userId="4a9c9c89-844c-4ef1-8d81-cf532e58a62e" providerId="ADAL" clId="{91A7C8BB-7B8C-4726-B76A-F6C764EA4CBA}" dt="2025-06-17T22:31:15.725" v="40" actId="2711"/>
          <ac:spMkLst>
            <pc:docMk/>
            <pc:sldMk cId="3223094690" sldId="696"/>
            <ac:spMk id="17" creationId="{CAAC643F-2F18-734D-96F1-A4B21ACAE6EB}"/>
          </ac:spMkLst>
        </pc:spChg>
      </pc:sldChg>
      <pc:sldChg chg="modSp mod">
        <pc:chgData name="Kathy Pham" userId="4a9c9c89-844c-4ef1-8d81-cf532e58a62e" providerId="ADAL" clId="{91A7C8BB-7B8C-4726-B76A-F6C764EA4CBA}" dt="2025-06-17T22:30:51.469" v="39" actId="20577"/>
        <pc:sldMkLst>
          <pc:docMk/>
          <pc:sldMk cId="2232752602" sldId="709"/>
        </pc:sldMkLst>
        <pc:spChg chg="mod">
          <ac:chgData name="Kathy Pham" userId="4a9c9c89-844c-4ef1-8d81-cf532e58a62e" providerId="ADAL" clId="{91A7C8BB-7B8C-4726-B76A-F6C764EA4CBA}" dt="2025-06-17T22:30:51.469" v="39" actId="20577"/>
          <ac:spMkLst>
            <pc:docMk/>
            <pc:sldMk cId="2232752602" sldId="709"/>
            <ac:spMk id="6" creationId="{77FC48D7-D422-BE60-EAA5-34E093040413}"/>
          </ac:spMkLst>
        </pc:spChg>
        <pc:spChg chg="mod">
          <ac:chgData name="Kathy Pham" userId="4a9c9c89-844c-4ef1-8d81-cf532e58a62e" providerId="ADAL" clId="{91A7C8BB-7B8C-4726-B76A-F6C764EA4CBA}" dt="2025-06-17T22:30:38.181" v="36" actId="2711"/>
          <ac:spMkLst>
            <pc:docMk/>
            <pc:sldMk cId="2232752602" sldId="709"/>
            <ac:spMk id="17" creationId="{28AD1AAE-0502-8FAC-EA43-1AF05F0E8AAA}"/>
          </ac:spMkLst>
        </pc:spChg>
      </pc:sldChg>
      <pc:sldChg chg="modSp mod">
        <pc:chgData name="Kathy Pham" userId="4a9c9c89-844c-4ef1-8d81-cf532e58a62e" providerId="ADAL" clId="{91A7C8BB-7B8C-4726-B76A-F6C764EA4CBA}" dt="2025-06-17T22:31:59.743" v="45" actId="2711"/>
        <pc:sldMkLst>
          <pc:docMk/>
          <pc:sldMk cId="2524438456" sldId="710"/>
        </pc:sldMkLst>
        <pc:spChg chg="mod">
          <ac:chgData name="Kathy Pham" userId="4a9c9c89-844c-4ef1-8d81-cf532e58a62e" providerId="ADAL" clId="{91A7C8BB-7B8C-4726-B76A-F6C764EA4CBA}" dt="2025-06-17T22:31:59.743" v="45" actId="2711"/>
          <ac:spMkLst>
            <pc:docMk/>
            <pc:sldMk cId="2524438456" sldId="710"/>
            <ac:spMk id="6" creationId="{982B6765-F4BA-06AD-E2B2-A91191C61DF3}"/>
          </ac:spMkLst>
        </pc:spChg>
        <pc:spChg chg="mod">
          <ac:chgData name="Kathy Pham" userId="4a9c9c89-844c-4ef1-8d81-cf532e58a62e" providerId="ADAL" clId="{91A7C8BB-7B8C-4726-B76A-F6C764EA4CBA}" dt="2025-06-17T22:31:46.048" v="43" actId="2711"/>
          <ac:spMkLst>
            <pc:docMk/>
            <pc:sldMk cId="2524438456" sldId="710"/>
            <ac:spMk id="17" creationId="{2982E226-D38A-05CA-B964-D6AB90DE65D7}"/>
          </ac:spMkLst>
        </pc:spChg>
      </pc:sldChg>
      <pc:sldChg chg="modSp mod">
        <pc:chgData name="Kathy Pham" userId="4a9c9c89-844c-4ef1-8d81-cf532e58a62e" providerId="ADAL" clId="{91A7C8BB-7B8C-4726-B76A-F6C764EA4CBA}" dt="2025-06-17T22:32:15.891" v="49" actId="2711"/>
        <pc:sldMkLst>
          <pc:docMk/>
          <pc:sldMk cId="1135698522" sldId="711"/>
        </pc:sldMkLst>
        <pc:spChg chg="mod">
          <ac:chgData name="Kathy Pham" userId="4a9c9c89-844c-4ef1-8d81-cf532e58a62e" providerId="ADAL" clId="{91A7C8BB-7B8C-4726-B76A-F6C764EA4CBA}" dt="2025-06-17T22:32:15.891" v="49" actId="2711"/>
          <ac:spMkLst>
            <pc:docMk/>
            <pc:sldMk cId="1135698522" sldId="711"/>
            <ac:spMk id="6" creationId="{DC4973FC-E37B-B7F5-300C-8E806912A736}"/>
          </ac:spMkLst>
        </pc:spChg>
        <pc:spChg chg="mod">
          <ac:chgData name="Kathy Pham" userId="4a9c9c89-844c-4ef1-8d81-cf532e58a62e" providerId="ADAL" clId="{91A7C8BB-7B8C-4726-B76A-F6C764EA4CBA}" dt="2025-06-17T22:32:08.684" v="48" actId="2711"/>
          <ac:spMkLst>
            <pc:docMk/>
            <pc:sldMk cId="1135698522" sldId="711"/>
            <ac:spMk id="17" creationId="{66C5E265-27D8-D151-9F78-82553F7DA802}"/>
          </ac:spMkLst>
        </pc:spChg>
      </pc:sldChg>
      <pc:sldChg chg="modSp mod">
        <pc:chgData name="Kathy Pham" userId="4a9c9c89-844c-4ef1-8d81-cf532e58a62e" providerId="ADAL" clId="{91A7C8BB-7B8C-4726-B76A-F6C764EA4CBA}" dt="2025-06-17T22:39:17.778" v="78" actId="14100"/>
        <pc:sldMkLst>
          <pc:docMk/>
          <pc:sldMk cId="1943285556" sldId="712"/>
        </pc:sldMkLst>
        <pc:spChg chg="mod">
          <ac:chgData name="Kathy Pham" userId="4a9c9c89-844c-4ef1-8d81-cf532e58a62e" providerId="ADAL" clId="{91A7C8BB-7B8C-4726-B76A-F6C764EA4CBA}" dt="2025-06-17T22:32:31.169" v="51" actId="2711"/>
          <ac:spMkLst>
            <pc:docMk/>
            <pc:sldMk cId="1943285556" sldId="712"/>
            <ac:spMk id="6" creationId="{586AA339-E858-F6FB-A969-F1FC7716A6E6}"/>
          </ac:spMkLst>
        </pc:spChg>
        <pc:spChg chg="mod">
          <ac:chgData name="Kathy Pham" userId="4a9c9c89-844c-4ef1-8d81-cf532e58a62e" providerId="ADAL" clId="{91A7C8BB-7B8C-4726-B76A-F6C764EA4CBA}" dt="2025-06-17T22:32:24.782" v="50" actId="2711"/>
          <ac:spMkLst>
            <pc:docMk/>
            <pc:sldMk cId="1943285556" sldId="712"/>
            <ac:spMk id="17" creationId="{8C3FE352-5D76-B92D-83E1-5AB83235624F}"/>
          </ac:spMkLst>
        </pc:spChg>
        <pc:cxnChg chg="mod">
          <ac:chgData name="Kathy Pham" userId="4a9c9c89-844c-4ef1-8d81-cf532e58a62e" providerId="ADAL" clId="{91A7C8BB-7B8C-4726-B76A-F6C764EA4CBA}" dt="2025-06-17T22:39:17.778" v="78" actId="14100"/>
          <ac:cxnSpMkLst>
            <pc:docMk/>
            <pc:sldMk cId="1943285556" sldId="712"/>
            <ac:cxnSpMk id="4" creationId="{475E7761-36EC-DB6C-4C4A-C7F1BE412847}"/>
          </ac:cxnSpMkLst>
        </pc:cxnChg>
      </pc:sldChg>
      <pc:sldChg chg="modSp mod">
        <pc:chgData name="Kathy Pham" userId="4a9c9c89-844c-4ef1-8d81-cf532e58a62e" providerId="ADAL" clId="{91A7C8BB-7B8C-4726-B76A-F6C764EA4CBA}" dt="2025-06-17T22:33:00.027" v="55" actId="1076"/>
        <pc:sldMkLst>
          <pc:docMk/>
          <pc:sldMk cId="1831885649" sldId="713"/>
        </pc:sldMkLst>
        <pc:spChg chg="mod">
          <ac:chgData name="Kathy Pham" userId="4a9c9c89-844c-4ef1-8d81-cf532e58a62e" providerId="ADAL" clId="{91A7C8BB-7B8C-4726-B76A-F6C764EA4CBA}" dt="2025-06-17T22:32:49.330" v="53" actId="2711"/>
          <ac:spMkLst>
            <pc:docMk/>
            <pc:sldMk cId="1831885649" sldId="713"/>
            <ac:spMk id="6" creationId="{097A89D8-AEFF-3770-980C-217676FEE7EC}"/>
          </ac:spMkLst>
        </pc:spChg>
        <pc:spChg chg="mod">
          <ac:chgData name="Kathy Pham" userId="4a9c9c89-844c-4ef1-8d81-cf532e58a62e" providerId="ADAL" clId="{91A7C8BB-7B8C-4726-B76A-F6C764EA4CBA}" dt="2025-06-17T22:33:00.027" v="55" actId="1076"/>
          <ac:spMkLst>
            <pc:docMk/>
            <pc:sldMk cId="1831885649" sldId="713"/>
            <ac:spMk id="7" creationId="{AEAEC52B-C4AE-2BE7-EE89-2D5AC0EE374E}"/>
          </ac:spMkLst>
        </pc:spChg>
        <pc:spChg chg="mod">
          <ac:chgData name="Kathy Pham" userId="4a9c9c89-844c-4ef1-8d81-cf532e58a62e" providerId="ADAL" clId="{91A7C8BB-7B8C-4726-B76A-F6C764EA4CBA}" dt="2025-06-17T22:32:43.087" v="52" actId="2711"/>
          <ac:spMkLst>
            <pc:docMk/>
            <pc:sldMk cId="1831885649" sldId="713"/>
            <ac:spMk id="17" creationId="{E4AAD461-9555-067C-3080-6BF3AC9D4D05}"/>
          </ac:spMkLst>
        </pc:spChg>
      </pc:sldChg>
      <pc:sldChg chg="modSp mod">
        <pc:chgData name="Kathy Pham" userId="4a9c9c89-844c-4ef1-8d81-cf532e58a62e" providerId="ADAL" clId="{91A7C8BB-7B8C-4726-B76A-F6C764EA4CBA}" dt="2025-06-17T22:33:16.402" v="57" actId="2711"/>
        <pc:sldMkLst>
          <pc:docMk/>
          <pc:sldMk cId="710051782" sldId="714"/>
        </pc:sldMkLst>
        <pc:spChg chg="mod">
          <ac:chgData name="Kathy Pham" userId="4a9c9c89-844c-4ef1-8d81-cf532e58a62e" providerId="ADAL" clId="{91A7C8BB-7B8C-4726-B76A-F6C764EA4CBA}" dt="2025-06-17T22:33:16.402" v="57" actId="2711"/>
          <ac:spMkLst>
            <pc:docMk/>
            <pc:sldMk cId="710051782" sldId="714"/>
            <ac:spMk id="6" creationId="{D59851B8-B932-DDC8-AB27-69CBA4216160}"/>
          </ac:spMkLst>
        </pc:spChg>
        <pc:spChg chg="mod">
          <ac:chgData name="Kathy Pham" userId="4a9c9c89-844c-4ef1-8d81-cf532e58a62e" providerId="ADAL" clId="{91A7C8BB-7B8C-4726-B76A-F6C764EA4CBA}" dt="2025-06-17T22:33:10.637" v="56" actId="2711"/>
          <ac:spMkLst>
            <pc:docMk/>
            <pc:sldMk cId="710051782" sldId="714"/>
            <ac:spMk id="17" creationId="{02B9A7E5-CBED-2940-3C2C-AB9656DB37AF}"/>
          </ac:spMkLst>
        </pc:spChg>
      </pc:sldChg>
      <pc:sldChg chg="modSp mod">
        <pc:chgData name="Kathy Pham" userId="4a9c9c89-844c-4ef1-8d81-cf532e58a62e" providerId="ADAL" clId="{91A7C8BB-7B8C-4726-B76A-F6C764EA4CBA}" dt="2025-06-17T22:33:33.011" v="60" actId="2711"/>
        <pc:sldMkLst>
          <pc:docMk/>
          <pc:sldMk cId="4036703253" sldId="715"/>
        </pc:sldMkLst>
        <pc:spChg chg="mod">
          <ac:chgData name="Kathy Pham" userId="4a9c9c89-844c-4ef1-8d81-cf532e58a62e" providerId="ADAL" clId="{91A7C8BB-7B8C-4726-B76A-F6C764EA4CBA}" dt="2025-06-17T22:33:33.011" v="60" actId="2711"/>
          <ac:spMkLst>
            <pc:docMk/>
            <pc:sldMk cId="4036703253" sldId="715"/>
            <ac:spMk id="6" creationId="{5FADE6AF-6A13-9383-7C9D-88B93FC5C07A}"/>
          </ac:spMkLst>
        </pc:spChg>
        <pc:spChg chg="mod">
          <ac:chgData name="Kathy Pham" userId="4a9c9c89-844c-4ef1-8d81-cf532e58a62e" providerId="ADAL" clId="{91A7C8BB-7B8C-4726-B76A-F6C764EA4CBA}" dt="2025-06-17T22:33:22.718" v="58" actId="2711"/>
          <ac:spMkLst>
            <pc:docMk/>
            <pc:sldMk cId="4036703253" sldId="715"/>
            <ac:spMk id="17" creationId="{0384FEBA-4ED0-7CFF-A830-217BFEDE1FD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41A34D-3B1D-36A2-7B33-3B6BDF0C87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418" cy="465743"/>
          </a:xfrm>
          <a:prstGeom prst="rect">
            <a:avLst/>
          </a:prstGeom>
        </p:spPr>
        <p:txBody>
          <a:bodyPr vert="horz" lIns="87444" tIns="43722" rIns="87444" bIns="43722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FEA8D7-39ED-7BD2-10EA-45F5ABD69C3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97902" y="0"/>
            <a:ext cx="2982418" cy="465743"/>
          </a:xfrm>
          <a:prstGeom prst="rect">
            <a:avLst/>
          </a:prstGeom>
        </p:spPr>
        <p:txBody>
          <a:bodyPr vert="horz" lIns="87444" tIns="43722" rIns="87444" bIns="43722" rtlCol="0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05D2B5-33AF-7DB5-6FBA-4237E65B9D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2982418" cy="465742"/>
          </a:xfrm>
          <a:prstGeom prst="rect">
            <a:avLst/>
          </a:prstGeom>
        </p:spPr>
        <p:txBody>
          <a:bodyPr vert="horz" lIns="87444" tIns="43722" rIns="87444" bIns="43722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5B8F72-05D7-5BE8-FA20-6B531B21B0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97902" y="8830658"/>
            <a:ext cx="2982418" cy="465742"/>
          </a:xfrm>
          <a:prstGeom prst="rect">
            <a:avLst/>
          </a:prstGeom>
        </p:spPr>
        <p:txBody>
          <a:bodyPr vert="horz" lIns="87444" tIns="43722" rIns="87444" bIns="43722" rtlCol="0" anchor="b"/>
          <a:lstStyle>
            <a:lvl1pPr algn="r">
              <a:defRPr sz="1100"/>
            </a:lvl1pPr>
          </a:lstStyle>
          <a:p>
            <a:fld id="{7F0E4FEC-B09E-4C08-80C1-11168CE41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9152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2119" cy="466434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1" y="1"/>
            <a:ext cx="2982119" cy="466434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3713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7" tIns="46219" rIns="92437" bIns="4621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37" tIns="46219" rIns="92437" bIns="4621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1" y="8829967"/>
            <a:ext cx="2982119" cy="466433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r">
              <a:defRPr sz="1200"/>
            </a:lvl1pPr>
          </a:lstStyle>
          <a:p>
            <a:fld id="{38B2EE4A-34D8-482F-A8E0-BA8E67037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70304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66E60-3E7D-C0AF-BED4-9E79B3D1A01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978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1A179-CB79-7218-9489-33D52EF90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A0B58E-7B09-66EB-7EDD-B045FE53BA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D47DF1-2C29-8028-95C1-0E005A837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BE776A-B1BF-E9A1-4E28-2DCDC47D7A5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7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BF8A3-5C7E-BD66-6D5C-7C65D5F0E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47798B-F775-F2D7-8710-1AF784006A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F4CAB6-A9F5-20BF-D602-681329FF5E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060C9-FC6D-B0B1-7DB5-DE5FC61A6FD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76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34D72-6D2E-E4D4-26B4-41111E6AD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87B738-232E-AFC3-06D9-751DD911B2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9B7617-A007-4714-1FB0-ABAD427F4A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395F3-8D6A-D0BA-7A13-8488D89684C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329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0DA25-69FF-F681-4E62-AA1D32138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E31E1-B611-CEEF-8AAF-DA9D3E8FF6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ABB255-E8EC-094F-22CF-ADEF5335E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BE3BA-33DB-925D-A0B9-87AA2DF0FAC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17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Have Christine say this slide….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DDB25-0C54-A197-16C7-028B71AC3FA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76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C28A2-653D-9D18-E727-5FE26E55A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D3E2AB-8934-CD16-7730-BB05041C58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34821E-02F4-CB5A-CA23-161BDBD4CE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47A7B-9499-1BE8-E42E-8BC9E8AAE2E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37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Pag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638925"/>
            <a:ext cx="12192000" cy="219075"/>
          </a:xfrm>
          <a:prstGeom prst="rect">
            <a:avLst/>
          </a:prstGeom>
          <a:solidFill>
            <a:srgbClr val="004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339912" y="269350"/>
            <a:ext cx="11512176" cy="394608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27655" y="4304679"/>
            <a:ext cx="9924434" cy="464793"/>
          </a:xfrm>
        </p:spPr>
        <p:txBody>
          <a:bodyPr>
            <a:noAutofit/>
          </a:bodyPr>
          <a:lstStyle>
            <a:lvl1pPr marL="0" indent="0" algn="r">
              <a:buNone/>
              <a:defRPr sz="5400" baseline="0">
                <a:solidFill>
                  <a:srgbClr val="F89C22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850292" y="4906646"/>
            <a:ext cx="9001796" cy="374611"/>
          </a:xfr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850292" y="6098647"/>
            <a:ext cx="9001796" cy="374611"/>
          </a:xfr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850292" y="5449103"/>
            <a:ext cx="9001796" cy="374611"/>
          </a:xfr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5266767"/>
            <a:ext cx="1233573" cy="113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307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in Pag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638925"/>
            <a:ext cx="12192000" cy="219075"/>
          </a:xfrm>
          <a:prstGeom prst="rect">
            <a:avLst/>
          </a:prstGeom>
          <a:solidFill>
            <a:srgbClr val="004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339912" y="269350"/>
            <a:ext cx="11512176" cy="394608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12" name="TextBox 11"/>
          <p:cNvSpPr txBox="1">
            <a:spLocks noChangeArrowheads="1"/>
          </p:cNvSpPr>
          <p:nvPr userDrawn="1"/>
        </p:nvSpPr>
        <p:spPr bwMode="auto">
          <a:xfrm>
            <a:off x="2432780" y="4856103"/>
            <a:ext cx="949560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000">
                <a:solidFill>
                  <a:srgbClr val="F89C22"/>
                </a:solidFill>
                <a:latin typeface="Franklin Gothic Book" panose="020B0503020102020204" pitchFamily="34" charset="0"/>
                <a:ea typeface="Kozuka Gothic Pr6N EL" pitchFamily="34" charset="-128"/>
              </a:rPr>
              <a:t>Thank</a:t>
            </a:r>
            <a:r>
              <a:rPr lang="en-US" altLang="en-US" sz="4000">
                <a:latin typeface="Franklin Gothic Book" panose="020B0503020102020204" pitchFamily="34" charset="0"/>
                <a:ea typeface="Kozuka Gothic Pr6N EL" pitchFamily="34" charset="-128"/>
              </a:rPr>
              <a:t> </a:t>
            </a:r>
            <a:r>
              <a:rPr lang="en-US" altLang="en-US" sz="4000">
                <a:solidFill>
                  <a:srgbClr val="0E3754"/>
                </a:solidFill>
                <a:latin typeface="Franklin Gothic Book" panose="020B0503020102020204" pitchFamily="34" charset="0"/>
                <a:ea typeface="Kozuka Gothic Pr6N EL" pitchFamily="34" charset="-128"/>
              </a:rPr>
              <a:t>you</a:t>
            </a:r>
            <a:r>
              <a:rPr lang="en-US" altLang="en-US" sz="4000">
                <a:latin typeface="Franklin Gothic Book" panose="020B0503020102020204" pitchFamily="34" charset="0"/>
                <a:ea typeface="Kozuka Gothic Pr6N EL" pitchFamily="34" charset="-128"/>
              </a:rPr>
              <a:t> </a:t>
            </a:r>
            <a:r>
              <a:rPr lang="en-US" altLang="en-US" sz="4000">
                <a:solidFill>
                  <a:srgbClr val="F89C22"/>
                </a:solidFill>
                <a:latin typeface="Franklin Gothic Book" panose="020B0503020102020204" pitchFamily="34" charset="0"/>
                <a:ea typeface="Kozuka Gothic Pr6N EL" pitchFamily="34" charset="-128"/>
              </a:rPr>
              <a:t>for your attention.</a:t>
            </a:r>
          </a:p>
          <a:p>
            <a:pPr algn="ctr" eaLnBrk="1" hangingPunct="1"/>
            <a:r>
              <a:rPr lang="en-US" altLang="en-US" sz="4000">
                <a:solidFill>
                  <a:srgbClr val="F89C22"/>
                </a:solidFill>
                <a:latin typeface="Franklin Gothic Book" panose="020B0503020102020204" pitchFamily="34" charset="0"/>
                <a:ea typeface="Kozuka Gothic Pr6N EL" pitchFamily="34" charset="-128"/>
              </a:rPr>
              <a:t>Please</a:t>
            </a:r>
            <a:r>
              <a:rPr lang="en-US" altLang="en-US" sz="4000">
                <a:solidFill>
                  <a:srgbClr val="EB8028"/>
                </a:solidFill>
                <a:latin typeface="Franklin Gothic Book" panose="020B0503020102020204" pitchFamily="34" charset="0"/>
                <a:ea typeface="Kozuka Gothic Pr6N EL" pitchFamily="34" charset="-128"/>
              </a:rPr>
              <a:t> </a:t>
            </a:r>
            <a:r>
              <a:rPr lang="en-US" altLang="en-US" sz="4000">
                <a:solidFill>
                  <a:srgbClr val="0E3754"/>
                </a:solidFill>
                <a:latin typeface="Franklin Gothic Demi" panose="020B0703020102020204" pitchFamily="34" charset="0"/>
                <a:ea typeface="Kozuka Gothic Pr6N EL" pitchFamily="34" charset="-128"/>
              </a:rPr>
              <a:t>let us know </a:t>
            </a:r>
            <a:r>
              <a:rPr lang="en-US" altLang="en-US" sz="4000">
                <a:solidFill>
                  <a:srgbClr val="F89C22"/>
                </a:solidFill>
                <a:latin typeface="Franklin Gothic Book" panose="020B0503020102020204" pitchFamily="34" charset="0"/>
                <a:ea typeface="Kozuka Gothic Pr6N EL" pitchFamily="34" charset="-128"/>
              </a:rPr>
              <a:t>if you have questions. </a:t>
            </a:r>
            <a:endParaRPr lang="id-ID" altLang="en-US" sz="4000" b="1">
              <a:solidFill>
                <a:srgbClr val="F89C22"/>
              </a:solidFill>
              <a:latin typeface="Franklin Gothic Book" panose="020B0503020102020204" pitchFamily="34" charset="0"/>
              <a:ea typeface="Kozuka Gothic Pr6N EL" pitchFamily="34" charset="-128"/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5266767"/>
            <a:ext cx="1233573" cy="113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684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cussion Items/TOC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1734800" y="659447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11734800" y="659447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734800" y="659447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663" y="5588000"/>
            <a:ext cx="104775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327320" y="0"/>
            <a:ext cx="5864679" cy="6638925"/>
          </a:xfrm>
        </p:spPr>
        <p:txBody>
          <a:bodyPr rtlCol="0">
            <a:normAutofit/>
          </a:bodyPr>
          <a:lstStyle>
            <a:lvl1pPr>
              <a:defRPr sz="900"/>
            </a:lvl1pPr>
          </a:lstStyle>
          <a:p>
            <a:pPr lvl="0"/>
            <a:endParaRPr lang="en-US" noProof="0"/>
          </a:p>
        </p:txBody>
      </p:sp>
      <p:sp>
        <p:nvSpPr>
          <p:cNvPr id="8" name="Rectangle 7"/>
          <p:cNvSpPr/>
          <p:nvPr userDrawn="1"/>
        </p:nvSpPr>
        <p:spPr>
          <a:xfrm>
            <a:off x="0" y="6638925"/>
            <a:ext cx="12192000" cy="219075"/>
          </a:xfrm>
          <a:prstGeom prst="rect">
            <a:avLst/>
          </a:prstGeom>
          <a:solidFill>
            <a:srgbClr val="004B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0D4999-2C71-3334-F352-1381A0E47054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12192000" cy="1097282"/>
          </a:xfrm>
          <a:prstGeom prst="rect">
            <a:avLst/>
          </a:prstGeom>
          <a:solidFill>
            <a:srgbClr val="004B7A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59D26-1F1D-D3FF-CFFF-E5E87ECB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EC54A-DFF7-3F90-D0D6-9ADB9E005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DF6B8-DD97-4B38-B077-C47E4DEDABF2}" type="datetime1">
              <a:rPr lang="en-US" smtClean="0"/>
              <a:t>6/17/2025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8E6D39-4798-D76A-31CE-4FA481E50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B45AA7-763A-7431-4FA3-0BD9D8D8B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A6F3A-249E-43AF-B64E-F1618FA347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1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DF6B8-DD97-4B38-B077-C47E4DEDABF2}" type="datetime1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A6F3A-249E-43AF-B64E-F1618FA347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53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8" r:id="rId2"/>
    <p:sldLayoutId id="2147483679" r:id="rId3"/>
    <p:sldLayoutId id="2147483680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 txBox="1">
            <a:spLocks/>
          </p:cNvSpPr>
          <p:nvPr/>
        </p:nvSpPr>
        <p:spPr bwMode="auto">
          <a:xfrm>
            <a:off x="359626" y="4399208"/>
            <a:ext cx="11527574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en-US" altLang="en-US" sz="4000" dirty="0" err="1">
                <a:solidFill>
                  <a:srgbClr val="FF9E1B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SDCWA</a:t>
            </a:r>
            <a:r>
              <a:rPr lang="en-US" altLang="en-US" sz="4000" dirty="0">
                <a:solidFill>
                  <a:srgbClr val="FF9E1B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 v. Metropolitan, et al.</a:t>
            </a:r>
          </a:p>
        </p:txBody>
      </p:sp>
      <p:sp>
        <p:nvSpPr>
          <p:cNvPr id="24" name="Subtitle 2"/>
          <p:cNvSpPr txBox="1">
            <a:spLocks/>
          </p:cNvSpPr>
          <p:nvPr/>
        </p:nvSpPr>
        <p:spPr bwMode="auto">
          <a:xfrm>
            <a:off x="2820987" y="5199553"/>
            <a:ext cx="9066213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eaLnBrk="1" hangingPunct="1">
              <a:buFont typeface="Arial" panose="020B0604020202020204" pitchFamily="34" charset="0"/>
              <a:buNone/>
              <a:defRPr/>
            </a:pPr>
            <a:r>
              <a:rPr lang="en-US" sz="3200" dirty="0" err="1"/>
              <a:t>MWDOC</a:t>
            </a:r>
            <a:r>
              <a:rPr lang="en-US" sz="3200" dirty="0"/>
              <a:t> Board Meeting</a:t>
            </a:r>
          </a:p>
          <a:p>
            <a:pPr marL="0" indent="0" algn="r" eaLnBrk="1" hangingPunct="1">
              <a:buFont typeface="Arial" panose="020B0604020202020204" pitchFamily="34" charset="0"/>
              <a:buNone/>
              <a:defRPr/>
            </a:pPr>
            <a:r>
              <a:rPr lang="en-US" sz="3200" dirty="0"/>
              <a:t>06.18.2025</a:t>
            </a:r>
            <a:endParaRPr 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D241107-76FC-EBCD-EB84-D0550A35D9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64" b="10924"/>
          <a:stretch>
            <a:fillRect/>
          </a:stretch>
        </p:blipFill>
        <p:spPr bwMode="auto">
          <a:xfrm>
            <a:off x="1261635" y="397679"/>
            <a:ext cx="9679330" cy="379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11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CB8DC-FDD4-8341-2B67-DDF848672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F02B567F-128C-D479-B9CE-54D4186D6D29}"/>
              </a:ext>
            </a:extLst>
          </p:cNvPr>
          <p:cNvSpPr txBox="1"/>
          <p:nvPr/>
        </p:nvSpPr>
        <p:spPr>
          <a:xfrm>
            <a:off x="155275" y="317575"/>
            <a:ext cx="11818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Settlement Background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18B3F3DB-BC79-E9AC-DD5E-096E3EE1862C}"/>
              </a:ext>
            </a:extLst>
          </p:cNvPr>
          <p:cNvSpPr txBox="1">
            <a:spLocks/>
          </p:cNvSpPr>
          <p:nvPr/>
        </p:nvSpPr>
        <p:spPr>
          <a:xfrm>
            <a:off x="155275" y="1455821"/>
            <a:ext cx="7554980" cy="394635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spcAft>
                <a:spcPts val="1200"/>
              </a:spcAft>
              <a:buFont typeface="Arial" panose="020B0604020202020204" pitchFamily="34" charset="0"/>
              <a:buBlip>
                <a:blip r:embed="rId2"/>
              </a:buBlip>
            </a:pPr>
            <a:endParaRPr lang="en-US" sz="240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53D6090B-A6A8-7B62-275E-538297D1719D}"/>
              </a:ext>
            </a:extLst>
          </p:cNvPr>
          <p:cNvSpPr txBox="1">
            <a:spLocks/>
          </p:cNvSpPr>
          <p:nvPr/>
        </p:nvSpPr>
        <p:spPr>
          <a:xfrm>
            <a:off x="-401399" y="1637906"/>
            <a:ext cx="7369357" cy="3946357"/>
          </a:xfrm>
          <a:prstGeom prst="rect">
            <a:avLst/>
          </a:prstGeom>
        </p:spPr>
        <p:txBody>
          <a:bodyPr lIns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  <a:spcAft>
                <a:spcPts val="1200"/>
              </a:spcAft>
              <a:buBlip>
                <a:blip r:embed="rId2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settlement ends the 15-year legal dispute 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rates and the price term of an exchange agreement between MWD and </a:t>
            </a:r>
            <a:r>
              <a:rPr lang="en-US" dirty="0" err="1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SDCWA</a:t>
            </a:r>
            <a:endParaRPr lang="en-US" dirty="0">
              <a:solidFill>
                <a:srgbClr val="1A19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00000"/>
              </a:lnSpc>
              <a:spcAft>
                <a:spcPts val="1200"/>
              </a:spcAft>
              <a:buBlip>
                <a:blip r:embed="rId2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Starting in 2010, </a:t>
            </a:r>
            <a:r>
              <a:rPr lang="en-US" dirty="0" err="1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SDCWA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repeatedly challenged the price Metropolitan charged for the exchange water</a:t>
            </a:r>
          </a:p>
          <a:p>
            <a:pPr lvl="2">
              <a:lnSpc>
                <a:spcPct val="100000"/>
              </a:lnSpc>
              <a:spcAft>
                <a:spcPts val="1200"/>
              </a:spcAft>
              <a:buBlip>
                <a:blip r:embed="rId2"/>
              </a:buBlip>
            </a:pPr>
            <a:r>
              <a:rPr lang="en-US" b="1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the exchange works: 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Colorado River water is provided to Metropolitan at the Colorado River and, in exchange, Metropolitan delivers the </a:t>
            </a:r>
            <a:r>
              <a:rPr lang="en-US" b="1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same quantity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its water to </a:t>
            </a:r>
            <a:r>
              <a:rPr lang="en-US" dirty="0" err="1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SDCWA</a:t>
            </a:r>
            <a:endParaRPr lang="en-US" dirty="0">
              <a:solidFill>
                <a:srgbClr val="1A19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>
              <a:lnSpc>
                <a:spcPct val="100000"/>
              </a:lnSpc>
              <a:spcAft>
                <a:spcPts val="1200"/>
              </a:spcAft>
              <a:buNone/>
            </a:pPr>
            <a:endParaRPr lang="en-US" dirty="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2">
              <a:lnSpc>
                <a:spcPct val="100000"/>
              </a:lnSpc>
              <a:spcAft>
                <a:spcPts val="1200"/>
              </a:spcAft>
              <a:buBlip>
                <a:blip r:embed="rId2"/>
              </a:buBlip>
            </a:pPr>
            <a:endParaRPr lang="en-US" dirty="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9CA1CF-D811-CF29-E4FE-E4E23954FB34}"/>
              </a:ext>
            </a:extLst>
          </p:cNvPr>
          <p:cNvSpPr txBox="1"/>
          <p:nvPr/>
        </p:nvSpPr>
        <p:spPr>
          <a:xfrm>
            <a:off x="7581418" y="1637906"/>
            <a:ext cx="4217781" cy="2877711"/>
          </a:xfrm>
          <a:prstGeom prst="rect">
            <a:avLst/>
          </a:prstGeom>
          <a:noFill/>
          <a:ln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SDCWA’s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Colorado River water is from two sources: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5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Purchases from IID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05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Metropolitan assigned rights to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SDCWA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water conserved by the lining of the All-American and Coachella canals. </a:t>
            </a:r>
          </a:p>
        </p:txBody>
      </p:sp>
    </p:spTree>
    <p:extLst>
      <p:ext uri="{BB962C8B-B14F-4D97-AF65-F5344CB8AC3E}">
        <p14:creationId xmlns:p14="http://schemas.microsoft.com/office/powerpoint/2010/main" val="767837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4EF8A-46CC-1BD5-CC0A-5ABDEBFA9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F6994B7E-8FA7-7F14-A8D0-759EAB36130F}"/>
              </a:ext>
            </a:extLst>
          </p:cNvPr>
          <p:cNvSpPr txBox="1"/>
          <p:nvPr/>
        </p:nvSpPr>
        <p:spPr>
          <a:xfrm>
            <a:off x="152619" y="28817"/>
            <a:ext cx="118181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Exchange Agreement 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 Term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881A905D-7389-C94B-617B-271A900404D6}"/>
              </a:ext>
            </a:extLst>
          </p:cNvPr>
          <p:cNvSpPr txBox="1">
            <a:spLocks/>
          </p:cNvSpPr>
          <p:nvPr/>
        </p:nvSpPr>
        <p:spPr>
          <a:xfrm>
            <a:off x="155275" y="1455821"/>
            <a:ext cx="7554980" cy="394635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spcAft>
                <a:spcPts val="1200"/>
              </a:spcAft>
              <a:buFont typeface="Arial" panose="020B0604020202020204" pitchFamily="34" charset="0"/>
              <a:buBlip>
                <a:blip r:embed="rId3"/>
              </a:buBlip>
            </a:pPr>
            <a:endParaRPr lang="en-US" sz="240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37FBEEE-228F-A9D4-B7B0-C7E0B3D755DE}"/>
              </a:ext>
            </a:extLst>
          </p:cNvPr>
          <p:cNvSpPr txBox="1">
            <a:spLocks/>
          </p:cNvSpPr>
          <p:nvPr/>
        </p:nvSpPr>
        <p:spPr>
          <a:xfrm>
            <a:off x="0" y="1547320"/>
            <a:ext cx="11393905" cy="4993105"/>
          </a:xfrm>
          <a:prstGeom prst="rect">
            <a:avLst/>
          </a:prstGeom>
        </p:spPr>
        <p:txBody>
          <a:bodyPr lIns="0" numCol="2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Agreement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price tied to MWD transportation rate elements 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 to MWD’s generally applicable rates for conveyance adopted “pursuant to applicable laws and regulations”</a:t>
            </a: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Agreement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Fixed unit price at specified $ amount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  <a:tabLst>
                <a:tab pos="4000500" algn="l"/>
              </a:tabLst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10-year price schedule, escalated at 4.6% average annual increase through 2034</a:t>
            </a:r>
          </a:p>
          <a:p>
            <a:pPr lvl="4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  <a:tabLst>
                <a:tab pos="4000500" algn="l"/>
              </a:tabLst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2025: $622/AF</a:t>
            </a:r>
          </a:p>
          <a:p>
            <a:pPr lvl="4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  <a:tabLst>
                <a:tab pos="4000500" algn="l"/>
              </a:tabLst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2034: $930/AF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Neutral index for escalation beyond 10 years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C27D3D-2715-F908-892B-A68BFFA05380}"/>
              </a:ext>
            </a:extLst>
          </p:cNvPr>
          <p:cNvCxnSpPr>
            <a:cxnSpLocks/>
          </p:cNvCxnSpPr>
          <p:nvPr/>
        </p:nvCxnSpPr>
        <p:spPr>
          <a:xfrm>
            <a:off x="6061714" y="1677232"/>
            <a:ext cx="0" cy="372494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494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9C4BF-86E5-0472-85EF-61A301323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CAAC643F-2F18-734D-96F1-A4B21ACAE6EB}"/>
              </a:ext>
            </a:extLst>
          </p:cNvPr>
          <p:cNvSpPr txBox="1"/>
          <p:nvPr/>
        </p:nvSpPr>
        <p:spPr>
          <a:xfrm>
            <a:off x="155275" y="317575"/>
            <a:ext cx="11818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Exchange Agreement Price for CYs 2025 – 2034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EE57B0A-6E12-7FA6-01C9-2D029511E6CE}"/>
              </a:ext>
            </a:extLst>
          </p:cNvPr>
          <p:cNvSpPr txBox="1">
            <a:spLocks/>
          </p:cNvSpPr>
          <p:nvPr/>
        </p:nvSpPr>
        <p:spPr>
          <a:xfrm>
            <a:off x="155275" y="1455821"/>
            <a:ext cx="7554980" cy="394635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spcAft>
                <a:spcPts val="1200"/>
              </a:spcAft>
              <a:buFont typeface="Arial" panose="020B0604020202020204" pitchFamily="34" charset="0"/>
              <a:buBlip>
                <a:blip r:embed="rId2"/>
              </a:buBlip>
            </a:pPr>
            <a:endParaRPr lang="en-US" sz="240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FBE8D7-9D5C-5712-D9F1-2D8A70735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75" y="1208931"/>
            <a:ext cx="8590847" cy="53744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CEC7F7-B45C-D0AE-C6FF-EA263EF2F900}"/>
              </a:ext>
            </a:extLst>
          </p:cNvPr>
          <p:cNvSpPr txBox="1"/>
          <p:nvPr/>
        </p:nvSpPr>
        <p:spPr>
          <a:xfrm>
            <a:off x="9003633" y="4509100"/>
            <a:ext cx="318836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Years 11 through end of term:</a:t>
            </a:r>
          </a:p>
          <a:p>
            <a:r>
              <a:rPr lang="en-US" dirty="0"/>
              <a:t>Price per AF adjustment per Consumer Price Index for All Urban Consumers (CPI-U) for water and sewerage, published by the U.S. Bureau of Labor Statistics</a:t>
            </a:r>
          </a:p>
        </p:txBody>
      </p:sp>
    </p:spTree>
    <p:extLst>
      <p:ext uri="{BB962C8B-B14F-4D97-AF65-F5344CB8AC3E}">
        <p14:creationId xmlns:p14="http://schemas.microsoft.com/office/powerpoint/2010/main" val="3223094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35B00-BD9B-8C24-A058-266B38675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28AD1AAE-0502-8FAC-EA43-1AF05F0E8AAA}"/>
              </a:ext>
            </a:extLst>
          </p:cNvPr>
          <p:cNvSpPr txBox="1"/>
          <p:nvPr/>
        </p:nvSpPr>
        <p:spPr>
          <a:xfrm>
            <a:off x="152619" y="28817"/>
            <a:ext cx="118181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Exchange Agreement 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Revenue for Metropolitan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4F54E3E-307F-D1B7-FBAF-D79D3863B6D3}"/>
              </a:ext>
            </a:extLst>
          </p:cNvPr>
          <p:cNvSpPr txBox="1">
            <a:spLocks/>
          </p:cNvSpPr>
          <p:nvPr/>
        </p:nvSpPr>
        <p:spPr>
          <a:xfrm>
            <a:off x="155275" y="1455821"/>
            <a:ext cx="7554980" cy="394635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spcAft>
                <a:spcPts val="1200"/>
              </a:spcAft>
              <a:buFont typeface="Arial" panose="020B0604020202020204" pitchFamily="34" charset="0"/>
              <a:buBlip>
                <a:blip r:embed="rId3"/>
              </a:buBlip>
            </a:pPr>
            <a:endParaRPr lang="en-US" sz="240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7FC48D7-D422-BE60-EAA5-34E093040413}"/>
              </a:ext>
            </a:extLst>
          </p:cNvPr>
          <p:cNvSpPr txBox="1">
            <a:spLocks/>
          </p:cNvSpPr>
          <p:nvPr/>
        </p:nvSpPr>
        <p:spPr>
          <a:xfrm>
            <a:off x="0" y="1547320"/>
            <a:ext cx="11393905" cy="4993105"/>
          </a:xfrm>
          <a:prstGeom prst="rect">
            <a:avLst/>
          </a:prstGeom>
        </p:spPr>
        <p:txBody>
          <a:bodyPr lIns="0" numCol="2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Agreement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volumetric unit price for water exchanged</a:t>
            </a: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Agreement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Minimum annual payment for a fixed amount</a:t>
            </a:r>
          </a:p>
          <a:p>
            <a:pPr lvl="4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Beginning Jan. 1, 2026 – </a:t>
            </a:r>
            <a:r>
              <a:rPr lang="en-US" dirty="0" err="1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SDCWA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pay minimum Exchange Unit Price for 227,000 AF each year regardless of amount of water actually exchanged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Fixed amount billed in 12 equal installments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4F86E39-142A-E4BA-5F80-2E45DE2D9847}"/>
              </a:ext>
            </a:extLst>
          </p:cNvPr>
          <p:cNvCxnSpPr>
            <a:cxnSpLocks/>
          </p:cNvCxnSpPr>
          <p:nvPr/>
        </p:nvCxnSpPr>
        <p:spPr>
          <a:xfrm>
            <a:off x="6061714" y="1677232"/>
            <a:ext cx="0" cy="372494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90E58F8-E615-698C-5D90-104A952FD756}"/>
              </a:ext>
            </a:extLst>
          </p:cNvPr>
          <p:cNvSpPr/>
          <p:nvPr/>
        </p:nvSpPr>
        <p:spPr>
          <a:xfrm>
            <a:off x="8252896" y="5402178"/>
            <a:ext cx="2400300" cy="78205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MWD Benefit</a:t>
            </a:r>
          </a:p>
          <a:p>
            <a:pPr algn="ctr"/>
            <a:r>
              <a:rPr lang="en-US"/>
              <a:t>New Fixed Revenue</a:t>
            </a:r>
          </a:p>
        </p:txBody>
      </p:sp>
    </p:spTree>
    <p:extLst>
      <p:ext uri="{BB962C8B-B14F-4D97-AF65-F5344CB8AC3E}">
        <p14:creationId xmlns:p14="http://schemas.microsoft.com/office/powerpoint/2010/main" val="2232752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F916F-F444-64D9-A691-FCABE7492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2982E226-D38A-05CA-B964-D6AB90DE65D7}"/>
              </a:ext>
            </a:extLst>
          </p:cNvPr>
          <p:cNvSpPr txBox="1"/>
          <p:nvPr/>
        </p:nvSpPr>
        <p:spPr>
          <a:xfrm>
            <a:off x="152619" y="28817"/>
            <a:ext cx="118181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Exchange Agreement 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Delivery Schedule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37BC6AD3-9C96-0D38-D646-23F5CA40411E}"/>
              </a:ext>
            </a:extLst>
          </p:cNvPr>
          <p:cNvSpPr txBox="1">
            <a:spLocks/>
          </p:cNvSpPr>
          <p:nvPr/>
        </p:nvSpPr>
        <p:spPr>
          <a:xfrm>
            <a:off x="155275" y="1455821"/>
            <a:ext cx="7554980" cy="394635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spcAft>
                <a:spcPts val="1200"/>
              </a:spcAft>
              <a:buFont typeface="Arial" panose="020B0604020202020204" pitchFamily="34" charset="0"/>
              <a:buBlip>
                <a:blip r:embed="rId3"/>
              </a:buBlip>
            </a:pPr>
            <a:endParaRPr lang="en-US" sz="240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82B6765-F4BA-06AD-E2B2-A91191C61DF3}"/>
              </a:ext>
            </a:extLst>
          </p:cNvPr>
          <p:cNvSpPr txBox="1">
            <a:spLocks/>
          </p:cNvSpPr>
          <p:nvPr/>
        </p:nvSpPr>
        <p:spPr>
          <a:xfrm>
            <a:off x="0" y="1547320"/>
            <a:ext cx="11393905" cy="4993105"/>
          </a:xfrm>
          <a:prstGeom prst="rect">
            <a:avLst/>
          </a:prstGeom>
        </p:spPr>
        <p:txBody>
          <a:bodyPr lIns="0" numCol="2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Agreement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Deliveries in 12 equal installments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endParaRPr lang="en-US" dirty="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Agreement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 err="1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SDCWA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has the flexibility to take deliveries as needed and as operationally feasible for MWD and </a:t>
            </a:r>
            <a:r>
              <a:rPr lang="en-US" dirty="0" err="1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SDCWA</a:t>
            </a:r>
            <a:endParaRPr lang="en-US" dirty="0">
              <a:solidFill>
                <a:srgbClr val="1A19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92CA22B-6759-53BA-1B5B-3E1F48865827}"/>
              </a:ext>
            </a:extLst>
          </p:cNvPr>
          <p:cNvCxnSpPr>
            <a:cxnSpLocks/>
          </p:cNvCxnSpPr>
          <p:nvPr/>
        </p:nvCxnSpPr>
        <p:spPr>
          <a:xfrm>
            <a:off x="6061714" y="1677232"/>
            <a:ext cx="0" cy="372494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5E46FD6-D1B7-474C-8F92-970B68F08A3F}"/>
              </a:ext>
            </a:extLst>
          </p:cNvPr>
          <p:cNvSpPr/>
          <p:nvPr/>
        </p:nvSpPr>
        <p:spPr>
          <a:xfrm>
            <a:off x="7865530" y="5402178"/>
            <a:ext cx="2400300" cy="78205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SDCWA Benefit</a:t>
            </a:r>
          </a:p>
          <a:p>
            <a:pPr algn="ctr"/>
            <a:r>
              <a:rPr lang="en-US"/>
              <a:t>Delivery Flexibility</a:t>
            </a:r>
          </a:p>
        </p:txBody>
      </p:sp>
    </p:spTree>
    <p:extLst>
      <p:ext uri="{BB962C8B-B14F-4D97-AF65-F5344CB8AC3E}">
        <p14:creationId xmlns:p14="http://schemas.microsoft.com/office/powerpoint/2010/main" val="2524438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D9641-BC52-105B-36D8-45AD394E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66C5E265-27D8-D151-9F78-82553F7DA802}"/>
              </a:ext>
            </a:extLst>
          </p:cNvPr>
          <p:cNvSpPr txBox="1"/>
          <p:nvPr/>
        </p:nvSpPr>
        <p:spPr>
          <a:xfrm>
            <a:off x="152619" y="28817"/>
            <a:ext cx="118181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Exchange Agreement 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Agreement Term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21AF48C-83BA-7F7E-7A5B-435D0158C890}"/>
              </a:ext>
            </a:extLst>
          </p:cNvPr>
          <p:cNvSpPr txBox="1">
            <a:spLocks/>
          </p:cNvSpPr>
          <p:nvPr/>
        </p:nvSpPr>
        <p:spPr>
          <a:xfrm>
            <a:off x="155275" y="1455821"/>
            <a:ext cx="7554980" cy="394635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spcAft>
                <a:spcPts val="1200"/>
              </a:spcAft>
              <a:buFont typeface="Arial" panose="020B0604020202020204" pitchFamily="34" charset="0"/>
              <a:buBlip>
                <a:blip r:embed="rId3"/>
              </a:buBlip>
            </a:pPr>
            <a:endParaRPr lang="en-US" sz="240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C4973FC-E37B-B7F5-300C-8E806912A736}"/>
              </a:ext>
            </a:extLst>
          </p:cNvPr>
          <p:cNvSpPr txBox="1">
            <a:spLocks/>
          </p:cNvSpPr>
          <p:nvPr/>
        </p:nvSpPr>
        <p:spPr>
          <a:xfrm>
            <a:off x="0" y="1547320"/>
            <a:ext cx="11393905" cy="4993105"/>
          </a:xfrm>
          <a:prstGeom prst="rect">
            <a:avLst/>
          </a:prstGeom>
        </p:spPr>
        <p:txBody>
          <a:bodyPr lIns="0" numCol="2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Agreement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 for IID Transfer Water ends in 2047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endParaRPr lang="en-US" dirty="0">
              <a:solidFill>
                <a:srgbClr val="1A19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Agreement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for automatic extension to match IID Transfer Agreement extension. </a:t>
            </a:r>
          </a:p>
          <a:p>
            <a:pPr lvl="4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Automatic extension, unless: Amount of transfer is reduced by more than 50,000/AF</a:t>
            </a:r>
          </a:p>
          <a:p>
            <a:pPr lvl="4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The term of the Exchange Agreement for canal lining water remains through 2112</a:t>
            </a:r>
          </a:p>
          <a:p>
            <a:pPr lvl="4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endParaRPr lang="en-US" dirty="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1308CC-19DE-8DF2-ABA6-BD88C3667759}"/>
              </a:ext>
            </a:extLst>
          </p:cNvPr>
          <p:cNvCxnSpPr>
            <a:cxnSpLocks/>
          </p:cNvCxnSpPr>
          <p:nvPr/>
        </p:nvCxnSpPr>
        <p:spPr>
          <a:xfrm>
            <a:off x="6061714" y="1677232"/>
            <a:ext cx="0" cy="372494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698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A1014-0185-14E6-43A4-41A357740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8C3FE352-5D76-B92D-83E1-5AB83235624F}"/>
              </a:ext>
            </a:extLst>
          </p:cNvPr>
          <p:cNvSpPr txBox="1"/>
          <p:nvPr/>
        </p:nvSpPr>
        <p:spPr>
          <a:xfrm>
            <a:off x="152619" y="28817"/>
            <a:ext cx="118181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Exchange Agreement </a:t>
            </a:r>
          </a:p>
          <a:p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SDCWA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Transfers to Benefit Service Area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8B7CE478-544D-46FB-C014-8B3214B0488E}"/>
              </a:ext>
            </a:extLst>
          </p:cNvPr>
          <p:cNvSpPr txBox="1">
            <a:spLocks/>
          </p:cNvSpPr>
          <p:nvPr/>
        </p:nvSpPr>
        <p:spPr>
          <a:xfrm>
            <a:off x="155275" y="1455821"/>
            <a:ext cx="7554980" cy="394635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spcAft>
                <a:spcPts val="1200"/>
              </a:spcAft>
              <a:buFont typeface="Arial" panose="020B0604020202020204" pitchFamily="34" charset="0"/>
              <a:buBlip>
                <a:blip r:embed="rId3"/>
              </a:buBlip>
            </a:pPr>
            <a:endParaRPr lang="en-US" sz="240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586AA339-E858-F6FB-A969-F1FC7716A6E6}"/>
              </a:ext>
            </a:extLst>
          </p:cNvPr>
          <p:cNvSpPr txBox="1">
            <a:spLocks/>
          </p:cNvSpPr>
          <p:nvPr/>
        </p:nvSpPr>
        <p:spPr>
          <a:xfrm>
            <a:off x="-622973" y="1455821"/>
            <a:ext cx="12327563" cy="4993105"/>
          </a:xfrm>
          <a:prstGeom prst="rect">
            <a:avLst/>
          </a:prstGeom>
        </p:spPr>
        <p:txBody>
          <a:bodyPr lIns="0" numCol="2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Agreement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IID conserved water transferred or canal lining water allocated to </a:t>
            </a:r>
            <a:r>
              <a:rPr lang="en-US" dirty="0" err="1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SDCWA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 be made available for exchange</a:t>
            </a: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Agreement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SDCWA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transfer water as follows:</a:t>
            </a:r>
          </a:p>
          <a:p>
            <a:pPr lvl="4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Right of Refusal to MWD Member Agencies</a:t>
            </a:r>
          </a:p>
          <a:p>
            <a:pPr lvl="5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 to be negotiated  (nothing else changes)</a:t>
            </a:r>
          </a:p>
          <a:p>
            <a:pPr lvl="4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 Right of Refusal to MWD</a:t>
            </a:r>
          </a:p>
          <a:p>
            <a:pPr lvl="5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transfer IID and/or canal lining water to MWD</a:t>
            </a:r>
          </a:p>
          <a:p>
            <a:pPr lvl="5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 set at Melded Price of IID and Canal Lining Water Cost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75E7761-36EC-DB6C-4C4A-C7F1BE412847}"/>
              </a:ext>
            </a:extLst>
          </p:cNvPr>
          <p:cNvCxnSpPr>
            <a:cxnSpLocks/>
          </p:cNvCxnSpPr>
          <p:nvPr/>
        </p:nvCxnSpPr>
        <p:spPr>
          <a:xfrm>
            <a:off x="6061714" y="1677232"/>
            <a:ext cx="0" cy="447668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285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AD255-A57F-EFB0-D52E-5AB56077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E4AAD461-9555-067C-3080-6BF3AC9D4D05}"/>
              </a:ext>
            </a:extLst>
          </p:cNvPr>
          <p:cNvSpPr txBox="1"/>
          <p:nvPr/>
        </p:nvSpPr>
        <p:spPr>
          <a:xfrm>
            <a:off x="155275" y="317575"/>
            <a:ext cx="11818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of Other Terms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49EF5741-1E36-4D84-C227-FE7B91C9EA08}"/>
              </a:ext>
            </a:extLst>
          </p:cNvPr>
          <p:cNvSpPr txBox="1">
            <a:spLocks/>
          </p:cNvSpPr>
          <p:nvPr/>
        </p:nvSpPr>
        <p:spPr>
          <a:xfrm>
            <a:off x="155275" y="1455821"/>
            <a:ext cx="7554980" cy="394635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spcAft>
                <a:spcPts val="1200"/>
              </a:spcAft>
              <a:buFont typeface="Arial" panose="020B0604020202020204" pitchFamily="34" charset="0"/>
              <a:buBlip>
                <a:blip r:embed="rId3"/>
              </a:buBlip>
            </a:pPr>
            <a:endParaRPr lang="en-US" sz="240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97A89D8-AEFF-3770-980C-217676FEE7EC}"/>
              </a:ext>
            </a:extLst>
          </p:cNvPr>
          <p:cNvSpPr txBox="1">
            <a:spLocks/>
          </p:cNvSpPr>
          <p:nvPr/>
        </p:nvSpPr>
        <p:spPr>
          <a:xfrm>
            <a:off x="-401398" y="1637906"/>
            <a:ext cx="7794804" cy="3946357"/>
          </a:xfrm>
          <a:prstGeom prst="rect">
            <a:avLst/>
          </a:prstGeom>
        </p:spPr>
        <p:txBody>
          <a:bodyPr lIns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future challenge by </a:t>
            </a:r>
            <a:r>
              <a:rPr lang="en-US" dirty="0" err="1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SDCWA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any acts or omissions shall </a:t>
            </a:r>
            <a:r>
              <a:rPr lang="en-US" b="1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include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any claim by </a:t>
            </a:r>
            <a:r>
              <a:rPr lang="en-US" dirty="0" err="1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SDCWA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Metropolitan is required to and/or has failed to determine “</a:t>
            </a:r>
            <a:r>
              <a:rPr lang="en-US" b="1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Offsetting Benefits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in connection with: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any of its prior rates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and/or that Metropolitan is required to and/or has failed to apply “Offsetting Benefits” to the Exchange agreement 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including the price for any water delivered under the Exchange Agreement through the Termination Date of the Exchange Agreement</a:t>
            </a:r>
          </a:p>
          <a:p>
            <a:pPr lvl="2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endParaRPr lang="en-US" dirty="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EC52B-C4AE-2BE7-EE89-2D5AC0EE374E}"/>
              </a:ext>
            </a:extLst>
          </p:cNvPr>
          <p:cNvSpPr txBox="1"/>
          <p:nvPr/>
        </p:nvSpPr>
        <p:spPr>
          <a:xfrm>
            <a:off x="7710255" y="1637906"/>
            <a:ext cx="4088944" cy="2716128"/>
          </a:xfrm>
          <a:prstGeom prst="rect">
            <a:avLst/>
          </a:prstGeom>
          <a:noFill/>
          <a:ln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Dismissals: </a:t>
            </a:r>
          </a:p>
          <a:p>
            <a:pPr lvl="1"/>
            <a:endParaRPr lang="en-US" sz="105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Pending cases will be dismissed within 21 days of agreement, with prejudice, including all complaints, cross-complaints, claims, and cross-claims, and the cases pending in the Court of Appeal</a:t>
            </a:r>
          </a:p>
        </p:txBody>
      </p:sp>
    </p:spTree>
    <p:extLst>
      <p:ext uri="{BB962C8B-B14F-4D97-AF65-F5344CB8AC3E}">
        <p14:creationId xmlns:p14="http://schemas.microsoft.com/office/powerpoint/2010/main" val="1831885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4485E-FF70-BDC4-77F3-C33C225C2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02B9A7E5-CBED-2940-3C2C-AB9656DB37AF}"/>
              </a:ext>
            </a:extLst>
          </p:cNvPr>
          <p:cNvSpPr txBox="1"/>
          <p:nvPr/>
        </p:nvSpPr>
        <p:spPr>
          <a:xfrm>
            <a:off x="155275" y="317575"/>
            <a:ext cx="11818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of Other Terms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B0028763-3368-AF72-A0B1-163CF49F2F18}"/>
              </a:ext>
            </a:extLst>
          </p:cNvPr>
          <p:cNvSpPr txBox="1">
            <a:spLocks/>
          </p:cNvSpPr>
          <p:nvPr/>
        </p:nvSpPr>
        <p:spPr>
          <a:xfrm>
            <a:off x="155275" y="1455821"/>
            <a:ext cx="7554980" cy="394635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spcAft>
                <a:spcPts val="1200"/>
              </a:spcAft>
              <a:buFont typeface="Arial" panose="020B0604020202020204" pitchFamily="34" charset="0"/>
              <a:buBlip>
                <a:blip r:embed="rId2"/>
              </a:buBlip>
            </a:pPr>
            <a:endParaRPr lang="en-US" sz="240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59851B8-B932-DDC8-AB27-69CBA4216160}"/>
              </a:ext>
            </a:extLst>
          </p:cNvPr>
          <p:cNvSpPr txBox="1">
            <a:spLocks/>
          </p:cNvSpPr>
          <p:nvPr/>
        </p:nvSpPr>
        <p:spPr>
          <a:xfrm>
            <a:off x="-125237" y="1426509"/>
            <a:ext cx="11818188" cy="3946357"/>
          </a:xfrm>
          <a:prstGeom prst="rect">
            <a:avLst/>
          </a:prstGeom>
        </p:spPr>
        <p:txBody>
          <a:bodyPr lIns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  <a:spcAft>
                <a:spcPts val="1200"/>
              </a:spcAft>
              <a:buBlip>
                <a:blip r:embed="rId2"/>
              </a:buBlip>
            </a:pPr>
            <a:r>
              <a:rPr lang="en-US" b="1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Ownership 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Clarified further nature of exchange transaction by confirming MWD owns the water when Made Available at Lake Havasu.</a:t>
            </a:r>
          </a:p>
          <a:p>
            <a:pPr lvl="2">
              <a:lnSpc>
                <a:spcPct val="100000"/>
              </a:lnSpc>
              <a:spcAft>
                <a:spcPts val="1200"/>
              </a:spcAft>
              <a:buBlip>
                <a:blip r:embed="rId2"/>
              </a:buBlip>
            </a:pPr>
            <a:r>
              <a:rPr lang="en-US" b="1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Waivers and Releases 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dirty="0" err="1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SDCWA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Metropolitan each release and waive all claims, whether known or unknown</a:t>
            </a:r>
          </a:p>
          <a:p>
            <a:pPr lvl="2">
              <a:lnSpc>
                <a:spcPct val="100000"/>
              </a:lnSpc>
              <a:spcAft>
                <a:spcPts val="1200"/>
              </a:spcAft>
              <a:buBlip>
                <a:blip r:embed="rId2"/>
              </a:buBlip>
            </a:pPr>
            <a:r>
              <a:rPr lang="en-US" b="1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Payment to MWD 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dirty="0" err="1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SDCWA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pay attorneys’ fees and costs for 2014-2018 cases ~ $3.77 million within 21 days of filing of dismissals</a:t>
            </a:r>
          </a:p>
          <a:p>
            <a:pPr lvl="2">
              <a:lnSpc>
                <a:spcPct val="100000"/>
              </a:lnSpc>
              <a:spcAft>
                <a:spcPts val="1200"/>
              </a:spcAft>
              <a:buBlip>
                <a:blip r:embed="rId2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Parties agree to </a:t>
            </a:r>
            <a:r>
              <a:rPr lang="en-US" b="1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 every five years </a:t>
            </a: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 the term of the Agreement to discuss ongoing implementation of the Agreement</a:t>
            </a:r>
          </a:p>
          <a:p>
            <a:pPr lvl="2">
              <a:lnSpc>
                <a:spcPct val="100000"/>
              </a:lnSpc>
              <a:spcAft>
                <a:spcPts val="1200"/>
              </a:spcAft>
              <a:buBlip>
                <a:blip r:embed="rId2"/>
              </a:buBlip>
            </a:pPr>
            <a:r>
              <a:rPr lang="en-US" dirty="0">
                <a:solidFill>
                  <a:srgbClr val="1A19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does not create a unilateral right of either party to an amendment or modification of the Agreement</a:t>
            </a:r>
          </a:p>
          <a:p>
            <a:pPr lvl="2">
              <a:lnSpc>
                <a:spcPct val="100000"/>
              </a:lnSpc>
              <a:spcAft>
                <a:spcPts val="1200"/>
              </a:spcAft>
              <a:buBlip>
                <a:blip r:embed="rId2"/>
              </a:buBlip>
            </a:pPr>
            <a:endParaRPr lang="en-US" dirty="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051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B0D0-B1CC-A620-E3B9-197B91448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0384FEBA-4ED0-7CFF-A830-217BFEDE1FDA}"/>
              </a:ext>
            </a:extLst>
          </p:cNvPr>
          <p:cNvSpPr txBox="1"/>
          <p:nvPr/>
        </p:nvSpPr>
        <p:spPr>
          <a:xfrm>
            <a:off x="152619" y="28817"/>
            <a:ext cx="118181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MWDOC’s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Observations on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Term Benefits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8FF8EF1B-CC2D-37BC-BD82-A8D944698A1E}"/>
              </a:ext>
            </a:extLst>
          </p:cNvPr>
          <p:cNvSpPr txBox="1">
            <a:spLocks/>
          </p:cNvSpPr>
          <p:nvPr/>
        </p:nvSpPr>
        <p:spPr>
          <a:xfrm>
            <a:off x="155275" y="1455821"/>
            <a:ext cx="7554980" cy="394635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spcAft>
                <a:spcPts val="1200"/>
              </a:spcAft>
              <a:buFont typeface="Arial" panose="020B0604020202020204" pitchFamily="34" charset="0"/>
              <a:buBlip>
                <a:blip r:embed="rId3"/>
              </a:buBlip>
            </a:pPr>
            <a:endParaRPr lang="en-US" sz="2400">
              <a:solidFill>
                <a:srgbClr val="1A191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5FADE6AF-6A13-9383-7C9D-88B93FC5C07A}"/>
              </a:ext>
            </a:extLst>
          </p:cNvPr>
          <p:cNvSpPr txBox="1">
            <a:spLocks/>
          </p:cNvSpPr>
          <p:nvPr/>
        </p:nvSpPr>
        <p:spPr>
          <a:xfrm>
            <a:off x="-110464" y="1306446"/>
            <a:ext cx="11393905" cy="4993105"/>
          </a:xfrm>
          <a:prstGeom prst="rect">
            <a:avLst/>
          </a:prstGeom>
        </p:spPr>
        <p:txBody>
          <a:bodyPr lIns="0" numCol="2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Metropolitan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Predictable Fixed Revenue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Billed in equal installments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Lower risk of future legal challenges to MWD’s rate structure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Help with future Colorado River AF contributions 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(post-2026 guidelines)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MWD MAs and/or MWD benefit from access to the </a:t>
            </a:r>
            <a:r>
              <a:rPr lang="en-US" dirty="0" err="1">
                <a:solidFill>
                  <a:srgbClr val="1A191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SDCWA</a:t>
            </a:r>
            <a:r>
              <a:rPr lang="en-US" dirty="0">
                <a:solidFill>
                  <a:srgbClr val="1A191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surplus water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2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 err="1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SDCWA</a:t>
            </a:r>
            <a:endParaRPr lang="en-US" sz="24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Rate predictability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Operational Flexibility when taking deliveries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Allows </a:t>
            </a:r>
            <a:r>
              <a:rPr lang="en-US" dirty="0" err="1">
                <a:solidFill>
                  <a:srgbClr val="1A191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SDCWA</a:t>
            </a:r>
            <a:r>
              <a:rPr lang="en-US" dirty="0">
                <a:solidFill>
                  <a:srgbClr val="1A191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to raise additional revenue from selling surplus water MWD MAs and/or MWD 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en-US" dirty="0">
                <a:solidFill>
                  <a:srgbClr val="1A191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Ability to engage in regional decisions without concern for financial impact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01EE27F-A4FB-21F0-1F1D-A151F16ECEA9}"/>
              </a:ext>
            </a:extLst>
          </p:cNvPr>
          <p:cNvCxnSpPr>
            <a:cxnSpLocks/>
          </p:cNvCxnSpPr>
          <p:nvPr/>
        </p:nvCxnSpPr>
        <p:spPr>
          <a:xfrm>
            <a:off x="6061714" y="1677232"/>
            <a:ext cx="0" cy="372494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303D44A-034F-ACAF-4EF7-82FC1835EC29}"/>
              </a:ext>
            </a:extLst>
          </p:cNvPr>
          <p:cNvSpPr/>
          <p:nvPr/>
        </p:nvSpPr>
        <p:spPr>
          <a:xfrm>
            <a:off x="3528275" y="5402178"/>
            <a:ext cx="5204024" cy="965049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Settlement is leading to more productive discussion in the Board Room and amongst the MA GMs</a:t>
            </a:r>
          </a:p>
        </p:txBody>
      </p:sp>
    </p:spTree>
    <p:extLst>
      <p:ext uri="{BB962C8B-B14F-4D97-AF65-F5344CB8AC3E}">
        <p14:creationId xmlns:p14="http://schemas.microsoft.com/office/powerpoint/2010/main" val="4036703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5e6eaa-4c28-4e5e-a3cf-f7486942914c" xsi:nil="true"/>
    <lcf76f155ced4ddcb4097134ff3c332f xmlns="a93a3465-2e1d-4c0e-a859-a7c8edb1d71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D77DC62C6A3B418507FE2F393DA9C0" ma:contentTypeVersion="14" ma:contentTypeDescription="Create a new document." ma:contentTypeScope="" ma:versionID="8ca67e1bfddf69587e5c3f7d6bbd5f1f">
  <xsd:schema xmlns:xsd="http://www.w3.org/2001/XMLSchema" xmlns:xs="http://www.w3.org/2001/XMLSchema" xmlns:p="http://schemas.microsoft.com/office/2006/metadata/properties" xmlns:ns2="a93a3465-2e1d-4c0e-a859-a7c8edb1d713" xmlns:ns3="cf5e6eaa-4c28-4e5e-a3cf-f7486942914c" targetNamespace="http://schemas.microsoft.com/office/2006/metadata/properties" ma:root="true" ma:fieldsID="eae037972d901c2f2eb0656d609bb2ae" ns2:_="" ns3:_="">
    <xsd:import namespace="a93a3465-2e1d-4c0e-a859-a7c8edb1d713"/>
    <xsd:import namespace="cf5e6eaa-4c28-4e5e-a3cf-f748694291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3a3465-2e1d-4c0e-a859-a7c8edb1d7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82ae9d44-a80f-4fb8-8d67-f17c655292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5e6eaa-4c28-4e5e-a3cf-f7486942914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3c3ffa3b-5034-4832-b4f8-538f66c97848}" ma:internalName="TaxCatchAll" ma:showField="CatchAllData" ma:web="cf5e6eaa-4c28-4e5e-a3cf-f748694291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AE7903-9520-475E-8325-E1AEE6F67F2D}">
  <ds:schemaRefs>
    <ds:schemaRef ds:uri="http://schemas.microsoft.com/office/2006/metadata/properties"/>
    <ds:schemaRef ds:uri="a93a3465-2e1d-4c0e-a859-a7c8edb1d713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  <ds:schemaRef ds:uri="http://purl.org/dc/terms/"/>
    <ds:schemaRef ds:uri="http://schemas.openxmlformats.org/package/2006/metadata/core-properties"/>
    <ds:schemaRef ds:uri="cf5e6eaa-4c28-4e5e-a3cf-f7486942914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B9A80E7-54D1-4199-AF75-7B563915A5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3a3465-2e1d-4c0e-a859-a7c8edb1d713"/>
    <ds:schemaRef ds:uri="cf5e6eaa-4c28-4e5e-a3cf-f748694291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061F5E-A217-4286-9F81-B8CEA3CBBDB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805</Words>
  <Application>Microsoft Office PowerPoint</Application>
  <PresentationFormat>Widescreen</PresentationFormat>
  <Paragraphs>125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Franklin Gothic Book</vt:lpstr>
      <vt:lpstr>Franklin Gothic Demi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Tiffany</dc:creator>
  <cp:lastModifiedBy>Kathy Pham</cp:lastModifiedBy>
  <cp:revision>3</cp:revision>
  <cp:lastPrinted>2025-06-13T19:15:02Z</cp:lastPrinted>
  <dcterms:created xsi:type="dcterms:W3CDTF">2017-12-02T14:45:34Z</dcterms:created>
  <dcterms:modified xsi:type="dcterms:W3CDTF">2025-06-17T22:49:57Z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0x0101009BD77DC62C6A3B418507FE2F393DA9C0</vt:lpwstr>
  </property>
</Properties>
</file>